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05" r:id="rId2"/>
    <p:sldId id="376" r:id="rId3"/>
    <p:sldId id="377" r:id="rId4"/>
    <p:sldId id="378" r:id="rId5"/>
    <p:sldId id="380" r:id="rId6"/>
    <p:sldId id="381" r:id="rId7"/>
    <p:sldId id="382" r:id="rId8"/>
    <p:sldId id="383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6" r:id="rId19"/>
    <p:sldId id="394" r:id="rId20"/>
  </p:sldIdLst>
  <p:sldSz cx="17559338" cy="9875838"/>
  <p:notesSz cx="6858000" cy="9144000"/>
  <p:defaultTextStyle>
    <a:defPPr marL="0" marR="0" indent="0" algn="l" defTabSz="658419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3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944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944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944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944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944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944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944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944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9440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111">
          <p15:clr>
            <a:srgbClr val="A4A3A4"/>
          </p15:clr>
        </p15:guide>
        <p15:guide id="2" pos="55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sOtavio" initials="L" lastIdx="3" clrIdx="0">
    <p:extLst>
      <p:ext uri="{19B8F6BF-5375-455C-9EA6-DF929625EA0E}">
        <p15:presenceInfo xmlns:p15="http://schemas.microsoft.com/office/powerpoint/2012/main" userId="LuisOtav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E6B6"/>
    <a:srgbClr val="9BABB0"/>
    <a:srgbClr val="ECEBE9"/>
    <a:srgbClr val="667383"/>
    <a:srgbClr val="428596"/>
    <a:srgbClr val="AAF4C0"/>
    <a:srgbClr val="C8135C"/>
    <a:srgbClr val="80434C"/>
    <a:srgbClr val="E51721"/>
    <a:srgbClr val="393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87199" autoAdjust="0"/>
  </p:normalViewPr>
  <p:slideViewPr>
    <p:cSldViewPr snapToGrid="0">
      <p:cViewPr varScale="1">
        <p:scale>
          <a:sx n="49" d="100"/>
          <a:sy n="49" d="100"/>
        </p:scale>
        <p:origin x="624" y="48"/>
      </p:cViewPr>
      <p:guideLst>
        <p:guide orient="horz" pos="3111"/>
        <p:guide pos="55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1176"/>
    </p:cViewPr>
  </p:sorterViewPr>
  <p:notesViewPr>
    <p:cSldViewPr snapToGrid="0">
      <p:cViewPr varScale="1">
        <p:scale>
          <a:sx n="85" d="100"/>
          <a:sy n="85" d="100"/>
        </p:scale>
        <p:origin x="38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0651F-A718-47BE-A880-2DB8F3B588B9}" type="datetimeFigureOut">
              <a:rPr lang="pt-BR" smtClean="0"/>
              <a:t>17/08/2017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6E1D7-50E6-4E05-BC25-02F4457D7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089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1146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29211" latinLnBrk="0">
      <a:lnSpc>
        <a:spcPct val="117999"/>
      </a:lnSpc>
      <a:defRPr sz="1600">
        <a:latin typeface="+mj-lt"/>
        <a:ea typeface="+mj-ea"/>
        <a:cs typeface="+mj-cs"/>
        <a:sym typeface="Helvetica Neue"/>
      </a:defRPr>
    </a:lvl1pPr>
    <a:lvl2pPr indent="164605" defTabSz="329211" latinLnBrk="0">
      <a:lnSpc>
        <a:spcPct val="117999"/>
      </a:lnSpc>
      <a:defRPr sz="1600">
        <a:latin typeface="+mj-lt"/>
        <a:ea typeface="+mj-ea"/>
        <a:cs typeface="+mj-cs"/>
        <a:sym typeface="Helvetica Neue"/>
      </a:defRPr>
    </a:lvl2pPr>
    <a:lvl3pPr indent="329211" defTabSz="329211" latinLnBrk="0">
      <a:lnSpc>
        <a:spcPct val="117999"/>
      </a:lnSpc>
      <a:defRPr sz="1600">
        <a:latin typeface="+mj-lt"/>
        <a:ea typeface="+mj-ea"/>
        <a:cs typeface="+mj-cs"/>
        <a:sym typeface="Helvetica Neue"/>
      </a:defRPr>
    </a:lvl3pPr>
    <a:lvl4pPr indent="493816" defTabSz="329211" latinLnBrk="0">
      <a:lnSpc>
        <a:spcPct val="117999"/>
      </a:lnSpc>
      <a:defRPr sz="1600">
        <a:latin typeface="+mj-lt"/>
        <a:ea typeface="+mj-ea"/>
        <a:cs typeface="+mj-cs"/>
        <a:sym typeface="Helvetica Neue"/>
      </a:defRPr>
    </a:lvl4pPr>
    <a:lvl5pPr indent="658419" defTabSz="329211" latinLnBrk="0">
      <a:lnSpc>
        <a:spcPct val="117999"/>
      </a:lnSpc>
      <a:defRPr sz="1600">
        <a:latin typeface="+mj-lt"/>
        <a:ea typeface="+mj-ea"/>
        <a:cs typeface="+mj-cs"/>
        <a:sym typeface="Helvetica Neue"/>
      </a:defRPr>
    </a:lvl5pPr>
    <a:lvl6pPr indent="823025" defTabSz="329211" latinLnBrk="0">
      <a:lnSpc>
        <a:spcPct val="117999"/>
      </a:lnSpc>
      <a:defRPr sz="1600">
        <a:latin typeface="+mj-lt"/>
        <a:ea typeface="+mj-ea"/>
        <a:cs typeface="+mj-cs"/>
        <a:sym typeface="Helvetica Neue"/>
      </a:defRPr>
    </a:lvl6pPr>
    <a:lvl7pPr indent="987630" defTabSz="329211" latinLnBrk="0">
      <a:lnSpc>
        <a:spcPct val="117999"/>
      </a:lnSpc>
      <a:defRPr sz="1600">
        <a:latin typeface="+mj-lt"/>
        <a:ea typeface="+mj-ea"/>
        <a:cs typeface="+mj-cs"/>
        <a:sym typeface="Helvetica Neue"/>
      </a:defRPr>
    </a:lvl7pPr>
    <a:lvl8pPr indent="1152235" defTabSz="329211" latinLnBrk="0">
      <a:lnSpc>
        <a:spcPct val="117999"/>
      </a:lnSpc>
      <a:defRPr sz="1600">
        <a:latin typeface="+mj-lt"/>
        <a:ea typeface="+mj-ea"/>
        <a:cs typeface="+mj-cs"/>
        <a:sym typeface="Helvetica Neue"/>
      </a:defRPr>
    </a:lvl8pPr>
    <a:lvl9pPr indent="1316841" defTabSz="329211" latinLnBrk="0">
      <a:lnSpc>
        <a:spcPct val="117999"/>
      </a:lnSpc>
      <a:defRPr sz="16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80369" y="3264519"/>
            <a:ext cx="14998601" cy="3346812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9481048" y="795559"/>
            <a:ext cx="6859118" cy="8284731"/>
          </a:xfrm>
          <a:prstGeom prst="rect">
            <a:avLst/>
          </a:prstGeom>
        </p:spPr>
        <p:txBody>
          <a:bodyPr lIns="175581" tIns="87790" rIns="175581" bIns="87790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188920" y="795559"/>
            <a:ext cx="7362119" cy="404177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188920" y="4928780"/>
            <a:ext cx="7362119" cy="415151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9483880" y="2331799"/>
            <a:ext cx="6859116" cy="6629614"/>
          </a:xfrm>
          <a:prstGeom prst="rect">
            <a:avLst/>
          </a:prstGeom>
        </p:spPr>
        <p:txBody>
          <a:bodyPr lIns="175581" tIns="87790" rIns="175581" bIns="87790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216351" y="2331799"/>
            <a:ext cx="7206645" cy="6629614"/>
          </a:xfrm>
          <a:prstGeom prst="rect">
            <a:avLst/>
          </a:prstGeom>
        </p:spPr>
        <p:txBody>
          <a:bodyPr/>
          <a:lstStyle>
            <a:lvl1pPr marL="402384" indent="-402384">
              <a:spcBef>
                <a:spcPts val="3241"/>
              </a:spcBef>
              <a:defRPr sz="3200"/>
            </a:lvl1pPr>
            <a:lvl2pPr marL="804765" indent="-402384">
              <a:spcBef>
                <a:spcPts val="3241"/>
              </a:spcBef>
              <a:defRPr sz="3200"/>
            </a:lvl2pPr>
            <a:lvl3pPr marL="1207149" indent="-402384">
              <a:spcBef>
                <a:spcPts val="3241"/>
              </a:spcBef>
              <a:defRPr sz="3200"/>
            </a:lvl3pPr>
            <a:lvl4pPr marL="1609533" indent="-402384">
              <a:spcBef>
                <a:spcPts val="3241"/>
              </a:spcBef>
              <a:defRPr sz="3200"/>
            </a:lvl4pPr>
            <a:lvl5pPr marL="2011915" indent="-402384">
              <a:spcBef>
                <a:spcPts val="3241"/>
              </a:spcBef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216358" y="1280201"/>
            <a:ext cx="15126638" cy="7306292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1349550" y="5075087"/>
            <a:ext cx="5331821" cy="3996058"/>
          </a:xfrm>
          <a:prstGeom prst="rect">
            <a:avLst/>
          </a:prstGeom>
        </p:spPr>
        <p:txBody>
          <a:bodyPr lIns="175581" tIns="87790" rIns="175581" bIns="87790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1349550" y="813846"/>
            <a:ext cx="5331821" cy="3996058"/>
          </a:xfrm>
          <a:prstGeom prst="rect">
            <a:avLst/>
          </a:prstGeom>
        </p:spPr>
        <p:txBody>
          <a:bodyPr lIns="175581" tIns="87790" rIns="175581" bIns="87790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868822" y="813841"/>
            <a:ext cx="10206365" cy="8257299"/>
          </a:xfrm>
          <a:prstGeom prst="rect">
            <a:avLst/>
          </a:prstGeom>
        </p:spPr>
        <p:txBody>
          <a:bodyPr lIns="175581" tIns="87790" rIns="175581" bIns="87790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1719358" y="6446733"/>
            <a:ext cx="14129781" cy="49379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791399" indent="-334146" algn="ctr">
              <a:spcBef>
                <a:spcPts val="0"/>
              </a:spcBef>
              <a:defRPr sz="2700"/>
            </a:lvl2pPr>
            <a:lvl3pPr marL="1248652" indent="-334146" algn="ctr">
              <a:spcBef>
                <a:spcPts val="0"/>
              </a:spcBef>
              <a:defRPr sz="2700"/>
            </a:lvl3pPr>
            <a:lvl4pPr marL="1705906" indent="-334146" algn="ctr">
              <a:spcBef>
                <a:spcPts val="0"/>
              </a:spcBef>
              <a:defRPr sz="2700"/>
            </a:lvl4pPr>
            <a:lvl5pPr marL="2163159" indent="-334146" algn="ctr">
              <a:spcBef>
                <a:spcPts val="0"/>
              </a:spcBef>
              <a:defRPr sz="27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719358" y="4352687"/>
            <a:ext cx="14129781" cy="6401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7559338" cy="9875838"/>
          </a:xfrm>
          <a:prstGeom prst="rect">
            <a:avLst/>
          </a:prstGeom>
        </p:spPr>
        <p:txBody>
          <a:bodyPr lIns="175581" tIns="87790" rIns="175581" bIns="87790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16358" y="685825"/>
            <a:ext cx="15126638" cy="1645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7546" tIns="97546" rIns="97546" bIns="97546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16358" y="2331799"/>
            <a:ext cx="15126638" cy="6629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7546" tIns="97546" rIns="97546" bIns="97546" anchor="ctr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91900" y="9418623"/>
            <a:ext cx="566402" cy="462912"/>
          </a:xfrm>
          <a:prstGeom prst="rect">
            <a:avLst/>
          </a:prstGeom>
          <a:ln w="12700">
            <a:miter lim="400000"/>
          </a:ln>
        </p:spPr>
        <p:txBody>
          <a:bodyPr wrap="none" lIns="97546" tIns="97546" rIns="97546" bIns="97546">
            <a:spAutoFit/>
          </a:bodyPr>
          <a:lstStyle>
            <a:lvl1pPr>
              <a:defRPr sz="17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transition spd="med"/>
  <p:txStyles>
    <p:titleStyle>
      <a:lvl1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53" marR="0" indent="-457253" algn="l" defTabSz="594431" rtl="0" latinLnBrk="0">
        <a:lnSpc>
          <a:spcPct val="100000"/>
        </a:lnSpc>
        <a:spcBef>
          <a:spcPts val="4249"/>
        </a:spcBef>
        <a:spcAft>
          <a:spcPts val="0"/>
        </a:spcAft>
        <a:buClrTx/>
        <a:buSzPct val="75000"/>
        <a:buFontTx/>
        <a:buChar char="•"/>
        <a:tabLst/>
        <a:defRPr sz="3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507" marR="0" indent="-457253" algn="l" defTabSz="594431" rtl="0" latinLnBrk="0">
        <a:lnSpc>
          <a:spcPct val="100000"/>
        </a:lnSpc>
        <a:spcBef>
          <a:spcPts val="4249"/>
        </a:spcBef>
        <a:spcAft>
          <a:spcPts val="0"/>
        </a:spcAft>
        <a:buClrTx/>
        <a:buSzPct val="75000"/>
        <a:buFontTx/>
        <a:buChar char="•"/>
        <a:tabLst/>
        <a:defRPr sz="3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760" marR="0" indent="-457253" algn="l" defTabSz="594431" rtl="0" latinLnBrk="0">
        <a:lnSpc>
          <a:spcPct val="100000"/>
        </a:lnSpc>
        <a:spcBef>
          <a:spcPts val="4249"/>
        </a:spcBef>
        <a:spcAft>
          <a:spcPts val="0"/>
        </a:spcAft>
        <a:buClrTx/>
        <a:buSzPct val="75000"/>
        <a:buFontTx/>
        <a:buChar char="•"/>
        <a:tabLst/>
        <a:defRPr sz="3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9014" marR="0" indent="-457253" algn="l" defTabSz="594431" rtl="0" latinLnBrk="0">
        <a:lnSpc>
          <a:spcPct val="100000"/>
        </a:lnSpc>
        <a:spcBef>
          <a:spcPts val="4249"/>
        </a:spcBef>
        <a:spcAft>
          <a:spcPts val="0"/>
        </a:spcAft>
        <a:buClrTx/>
        <a:buSzPct val="75000"/>
        <a:buFontTx/>
        <a:buChar char="•"/>
        <a:tabLst/>
        <a:defRPr sz="3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267" marR="0" indent="-457253" algn="l" defTabSz="594431" rtl="0" latinLnBrk="0">
        <a:lnSpc>
          <a:spcPct val="100000"/>
        </a:lnSpc>
        <a:spcBef>
          <a:spcPts val="4249"/>
        </a:spcBef>
        <a:spcAft>
          <a:spcPts val="0"/>
        </a:spcAft>
        <a:buClrTx/>
        <a:buSzPct val="75000"/>
        <a:buFontTx/>
        <a:buChar char="•"/>
        <a:tabLst/>
        <a:defRPr sz="3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520" marR="0" indent="-457253" algn="l" defTabSz="594431" rtl="0" latinLnBrk="0">
        <a:lnSpc>
          <a:spcPct val="100000"/>
        </a:lnSpc>
        <a:spcBef>
          <a:spcPts val="4249"/>
        </a:spcBef>
        <a:spcAft>
          <a:spcPts val="0"/>
        </a:spcAft>
        <a:buClrTx/>
        <a:buSzPct val="75000"/>
        <a:buFontTx/>
        <a:buChar char="•"/>
        <a:tabLst/>
        <a:defRPr sz="3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774" marR="0" indent="-457253" algn="l" defTabSz="594431" rtl="0" latinLnBrk="0">
        <a:lnSpc>
          <a:spcPct val="100000"/>
        </a:lnSpc>
        <a:spcBef>
          <a:spcPts val="4249"/>
        </a:spcBef>
        <a:spcAft>
          <a:spcPts val="0"/>
        </a:spcAft>
        <a:buClrTx/>
        <a:buSzPct val="75000"/>
        <a:buFontTx/>
        <a:buChar char="•"/>
        <a:tabLst/>
        <a:defRPr sz="3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8027" marR="0" indent="-457253" algn="l" defTabSz="594431" rtl="0" latinLnBrk="0">
        <a:lnSpc>
          <a:spcPct val="100000"/>
        </a:lnSpc>
        <a:spcBef>
          <a:spcPts val="4249"/>
        </a:spcBef>
        <a:spcAft>
          <a:spcPts val="0"/>
        </a:spcAft>
        <a:buClrTx/>
        <a:buSzPct val="75000"/>
        <a:buFontTx/>
        <a:buChar char="•"/>
        <a:tabLst/>
        <a:defRPr sz="3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5280" marR="0" indent="-457253" algn="l" defTabSz="594431" rtl="0" latinLnBrk="0">
        <a:lnSpc>
          <a:spcPct val="100000"/>
        </a:lnSpc>
        <a:spcBef>
          <a:spcPts val="4249"/>
        </a:spcBef>
        <a:spcAft>
          <a:spcPts val="0"/>
        </a:spcAft>
        <a:buClrTx/>
        <a:buSzPct val="75000"/>
        <a:buFontTx/>
        <a:buChar char="•"/>
        <a:tabLst/>
        <a:defRPr sz="3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944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38" y="-34734"/>
            <a:ext cx="17677614" cy="99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394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" y="-20562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UJ65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810894" y="1578241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55 / 60 / 65UJ6545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432" y="1578241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2208624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84%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VISÃO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–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Painel IPS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Local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Luminância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120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757218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SMART 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3.5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Player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13629480" y="7891646"/>
            <a:ext cx="3667110" cy="1305813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 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080110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som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wireless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</p:spTree>
    <p:extLst>
      <p:ext uri="{BB962C8B-B14F-4D97-AF65-F5344CB8AC3E}">
        <p14:creationId xmlns:p14="http://schemas.microsoft.com/office/powerpoint/2010/main" val="3578216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455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UJ65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011499" y="1889526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43 / 49UJ6565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37" y="1889526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1982921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84%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VISÃO –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Painel IPS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Local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120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757218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SMART 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3.5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Player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13629480" y="7891646"/>
            <a:ext cx="3667110" cy="1305813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 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080110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som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wireless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</p:spTree>
    <p:extLst>
      <p:ext uri="{BB962C8B-B14F-4D97-AF65-F5344CB8AC3E}">
        <p14:creationId xmlns:p14="http://schemas.microsoft.com/office/powerpoint/2010/main" val="2035836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" y="-19455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UJ65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838024" y="1435809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55 / 60 / 65 / 75UJ6585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62" y="1435809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2208624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84%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VISÃO –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Painel IPS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Local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Luminância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120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757218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SMART 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3.5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Player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13629480" y="7891646"/>
            <a:ext cx="3667110" cy="1305813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 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080110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som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wireless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</p:spTree>
    <p:extLst>
      <p:ext uri="{BB962C8B-B14F-4D97-AF65-F5344CB8AC3E}">
        <p14:creationId xmlns:p14="http://schemas.microsoft.com/office/powerpoint/2010/main" val="20361760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62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UJ75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129854" y="2058380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49UJ7500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92" y="2058380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2434327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90%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VISÃO –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NANO CELL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Local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Luminância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Dolby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Vision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120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982921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SMART 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3.5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Player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Controle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3629480" y="7891646"/>
            <a:ext cx="3667110" cy="1531516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 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P2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305813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 smtClean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som</a:t>
            </a:r>
            <a:endParaRPr lang="pt-BR" sz="2200" b="1" cap="all" baseline="25359" dirty="0">
              <a:solidFill>
                <a:srgbClr val="C8135C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HARMAN/KARDON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wireless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</p:spTree>
    <p:extLst>
      <p:ext uri="{BB962C8B-B14F-4D97-AF65-F5344CB8AC3E}">
        <p14:creationId xmlns:p14="http://schemas.microsoft.com/office/powerpoint/2010/main" val="2479226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" y="-20562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UJ75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77064" y="1313889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55UJ7500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02" y="1313889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2434327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90%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VISÃO –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NANO CELL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Local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Luminância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Dolby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Vision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120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982921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SMART 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3.5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Player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Controle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3629480" y="7891646"/>
            <a:ext cx="3667110" cy="1531516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 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P2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305813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 smtClean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som</a:t>
            </a:r>
            <a:endParaRPr lang="pt-BR" sz="2200" b="1" cap="all" baseline="25359" dirty="0">
              <a:solidFill>
                <a:srgbClr val="C8135C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HARMAN/KARDON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wireless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</p:spTree>
    <p:extLst>
      <p:ext uri="{BB962C8B-B14F-4D97-AF65-F5344CB8AC3E}">
        <p14:creationId xmlns:p14="http://schemas.microsoft.com/office/powerpoint/2010/main" val="3113806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320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SJ80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77064" y="1313889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49 / 55 / 65SJ8000</a:t>
            </a:r>
            <a:endParaRPr lang="pt-BR" sz="1900" dirty="0">
              <a:solidFill>
                <a:schemeClr val="tx1">
                  <a:lumMod val="50000"/>
                  <a:lumOff val="50000"/>
                </a:schemeClr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02" y="1313889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2660030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90%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VISÃO – NANO CELL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Local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Luminância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Dolby Vision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10 Bit color 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240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982921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SMART 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3.5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Player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Controle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3629480" y="7986896"/>
            <a:ext cx="3667110" cy="1531516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3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P2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531516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 smtClean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som</a:t>
            </a:r>
            <a:endParaRPr lang="pt-BR" sz="2200" b="1" cap="all" baseline="25359" dirty="0">
              <a:solidFill>
                <a:schemeClr val="accent6">
                  <a:lumMod val="50000"/>
                </a:schemeClr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HARMAN/KARDON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wireless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20W RMS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2.0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</p:spTree>
    <p:extLst>
      <p:ext uri="{BB962C8B-B14F-4D97-AF65-F5344CB8AC3E}">
        <p14:creationId xmlns:p14="http://schemas.microsoft.com/office/powerpoint/2010/main" val="12469140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" y="-19050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SJ95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77064" y="1138629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55 / 65SJ9500</a:t>
            </a:r>
            <a:endParaRPr lang="pt-BR" sz="1900" dirty="0">
              <a:solidFill>
                <a:schemeClr val="tx1">
                  <a:lumMod val="50000"/>
                  <a:lumOff val="50000"/>
                </a:schemeClr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02" y="1138629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2660030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94%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VISÃO – NANO CELL</a:t>
            </a: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Advanced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Local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Luminance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Supreme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Dolby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Vision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10 Bit color 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240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982921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SMART 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3.5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Player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Controle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3629480" y="7986896"/>
            <a:ext cx="3667110" cy="1531516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3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P2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531516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 smtClean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som</a:t>
            </a:r>
            <a:endParaRPr lang="pt-BR" sz="2200" b="1" cap="all" baseline="25359" dirty="0">
              <a:solidFill>
                <a:schemeClr val="accent6">
                  <a:lumMod val="50000"/>
                </a:schemeClr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HARMAN/KARDON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wireless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40w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rms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2.2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013" y="6090782"/>
            <a:ext cx="957660" cy="36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11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3" y="-19050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SJ95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738964" y="919439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86SJ9570</a:t>
            </a:r>
            <a:endParaRPr lang="pt-BR" sz="1900" dirty="0">
              <a:solidFill>
                <a:schemeClr val="tx1">
                  <a:lumMod val="50000"/>
                  <a:lumOff val="50000"/>
                </a:schemeClr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02" y="919439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2660030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91%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VISÃO – Painel IPS</a:t>
            </a: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Advanced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Local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Luminância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Dolby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Vision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10 Bit color 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240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982921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3.5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Player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Controle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3629480" y="7986896"/>
            <a:ext cx="3667110" cy="1531516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3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P2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531516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 smtClean="0">
                <a:solidFill>
                  <a:schemeClr val="accent6">
                    <a:lumMod val="50000"/>
                  </a:schemeClr>
                </a:solidFill>
                <a:latin typeface="Nexa Bold" pitchFamily="50" charset="0"/>
                <a:ea typeface="Orkney"/>
                <a:cs typeface="Orkney"/>
              </a:rPr>
              <a:t>som</a:t>
            </a:r>
            <a:endParaRPr lang="pt-BR" sz="2200" b="1" cap="all" baseline="25359" dirty="0">
              <a:solidFill>
                <a:schemeClr val="accent6">
                  <a:lumMod val="50000"/>
                </a:schemeClr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HARMAN/KARDON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wireless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80W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Rms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5.2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</p:spTree>
    <p:extLst>
      <p:ext uri="{BB962C8B-B14F-4D97-AF65-F5344CB8AC3E}">
        <p14:creationId xmlns:p14="http://schemas.microsoft.com/office/powerpoint/2010/main" val="31606219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" y="-20562"/>
            <a:ext cx="17559335" cy="989640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1" y="243082"/>
            <a:ext cx="2543937" cy="69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91E6B6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OLED55B7P</a:t>
            </a:r>
            <a:endParaRPr lang="pt-BR" sz="2700" dirty="0">
              <a:solidFill>
                <a:srgbClr val="91E6B6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2" name="Shape 413"/>
          <p:cNvSpPr/>
          <p:nvPr/>
        </p:nvSpPr>
        <p:spPr>
          <a:xfrm>
            <a:off x="430388" y="5752678"/>
            <a:ext cx="5345503" cy="2208624"/>
          </a:xfrm>
          <a:prstGeom prst="rect">
            <a:avLst/>
          </a:prstGeom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2200" b="1" cap="all" baseline="25359" dirty="0" err="1">
                <a:solidFill>
                  <a:srgbClr val="91E6B6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endParaRPr lang="pt-BR" sz="2200" b="1" cap="all" baseline="25359" dirty="0">
              <a:solidFill>
                <a:srgbClr val="91E6B6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3.5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Controle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Magic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OLED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Gallery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access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zoom</a:t>
            </a: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player</a:t>
            </a: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30388" y="1360640"/>
            <a:ext cx="3869588" cy="3111435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2200" b="1" cap="all" baseline="25359" dirty="0" smtClean="0">
                <a:solidFill>
                  <a:srgbClr val="91E6B6"/>
                </a:solidFill>
                <a:latin typeface="Nexa Bold" pitchFamily="50" charset="0"/>
                <a:ea typeface="Orkney"/>
                <a:cs typeface="Orkney"/>
              </a:rPr>
              <a:t>Imagem</a:t>
            </a:r>
            <a:endParaRPr lang="pt-BR" sz="2200" b="1" cap="all" baseline="25359" dirty="0">
              <a:solidFill>
                <a:srgbClr val="91E6B6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POLEGADAS 55”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RESOLUÇÃO ULTRA HD 4K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PRETO PURO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CONTRASTE INFINITO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LUMINÂNCIA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PELÍCULA ANTI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REFLEXO</a:t>
            </a:r>
          </a:p>
          <a:p>
            <a:pPr algn="l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 Color </a:t>
            </a:r>
            <a:r>
              <a:rPr lang="en-US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98,5%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Dolby Vision  </a:t>
            </a:r>
          </a:p>
          <a:p>
            <a:pPr algn="l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Hdr10 /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Hlg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Efeito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</a:t>
            </a:r>
            <a:endParaRPr lang="pt-BR" sz="2200" b="1" cap="all" baseline="25359" dirty="0" smtClean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10-bit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Color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120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30388" y="4685173"/>
            <a:ext cx="3869588" cy="854407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2200" b="1" cap="all" baseline="25359" dirty="0">
                <a:solidFill>
                  <a:srgbClr val="91E6B6"/>
                </a:solidFill>
                <a:latin typeface="Nexa Bold" pitchFamily="50" charset="0"/>
                <a:ea typeface="Orkney"/>
                <a:cs typeface="Orkney"/>
              </a:rPr>
              <a:t>design</a:t>
            </a:r>
          </a:p>
          <a:p>
            <a:pPr algn="l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Blade slim</a:t>
            </a:r>
          </a:p>
          <a:p>
            <a:pPr algn="l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Base Crescent Stand</a:t>
            </a:r>
            <a:endParaRPr lang="en-US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30388" y="8174400"/>
            <a:ext cx="4948535" cy="1080110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2200" b="1" cap="all" baseline="25359" dirty="0">
                <a:solidFill>
                  <a:srgbClr val="91E6B6"/>
                </a:solidFill>
                <a:latin typeface="Nexa Bold" pitchFamily="50" charset="0"/>
                <a:ea typeface="Orkney"/>
                <a:cs typeface="Orkney"/>
              </a:rPr>
              <a:t>som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Sistema de som Dolby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Atmos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® 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Potência: 40W RMS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Sistema de Som: 2.2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Ch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6" y="171029"/>
            <a:ext cx="85495" cy="8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36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60" y="-19455"/>
            <a:ext cx="17577998" cy="989640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1" y="243082"/>
            <a:ext cx="2543937" cy="692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>
                <a:solidFill>
                  <a:srgbClr val="91E6B6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OLED65E7P</a:t>
            </a:r>
            <a:endParaRPr sz="2700" dirty="0">
              <a:solidFill>
                <a:srgbClr val="91E6B6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2" name="Shape 413"/>
          <p:cNvSpPr/>
          <p:nvPr/>
        </p:nvSpPr>
        <p:spPr>
          <a:xfrm>
            <a:off x="430388" y="5752678"/>
            <a:ext cx="5345503" cy="2208624"/>
          </a:xfrm>
          <a:prstGeom prst="rect">
            <a:avLst/>
          </a:prstGeom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2200" b="1" cap="all" baseline="25359" dirty="0" err="1">
                <a:solidFill>
                  <a:srgbClr val="91E6B6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endParaRPr lang="pt-BR" sz="2200" b="1" cap="all" baseline="25359" dirty="0">
              <a:solidFill>
                <a:srgbClr val="91E6B6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3.5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Controle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Magic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OLED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Gallery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access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zoom</a:t>
            </a: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player</a:t>
            </a: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30388" y="1360640"/>
            <a:ext cx="3869588" cy="3111435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2200" b="1" cap="all" baseline="25359" dirty="0">
                <a:solidFill>
                  <a:srgbClr val="91E6B6"/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POLEGADAS 65”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RESOLUÇÃO ULTRA HD 4K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PRETO PURO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CONTRASTE INFINITO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LUMINÂNCIA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PELÍCULA ANTI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REFLEXO</a:t>
            </a:r>
          </a:p>
          <a:p>
            <a:pPr algn="l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 Color </a:t>
            </a:r>
            <a:r>
              <a:rPr lang="en-US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98,5</a:t>
            </a:r>
            <a:r>
              <a:rPr lang="en-US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Dolby Vision  </a:t>
            </a:r>
          </a:p>
          <a:p>
            <a:pPr algn="l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Hdr10 /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Hlg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Efeito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10-bit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Color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120 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30388" y="4685173"/>
            <a:ext cx="3869588" cy="854407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2200" b="1" cap="all" baseline="25359" dirty="0">
                <a:solidFill>
                  <a:srgbClr val="91E6B6"/>
                </a:solidFill>
                <a:latin typeface="Nexa Bold" pitchFamily="50" charset="0"/>
                <a:ea typeface="Orkney"/>
                <a:cs typeface="Orkney"/>
              </a:rPr>
              <a:t>design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Picture-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on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-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glass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Blade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slim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30388" y="8174400"/>
            <a:ext cx="4948535" cy="1305813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2200" b="1" cap="all" baseline="25359" dirty="0">
                <a:solidFill>
                  <a:srgbClr val="91E6B6"/>
                </a:solidFill>
                <a:latin typeface="Nexa Bold" pitchFamily="50" charset="0"/>
                <a:ea typeface="Orkney"/>
                <a:cs typeface="Orkney"/>
              </a:rPr>
              <a:t>som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Base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Bar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StanD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Sistema de som Dolby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Atmos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® 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Potência: 60W RMS</a:t>
            </a:r>
          </a:p>
          <a:p>
            <a:pPr algn="l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Sistema de Som: 4.2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Ch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76" y="171029"/>
            <a:ext cx="85495" cy="8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88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10"/>
            <a:ext cx="17560800" cy="989722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984" y="98047"/>
            <a:ext cx="82495" cy="83663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3525500" y="3052186"/>
            <a:ext cx="3560979" cy="14084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rgbClr val="C8135C"/>
                </a:solidFill>
                <a:latin typeface="Nexa Bold" pitchFamily="50" charset="0"/>
              </a:rPr>
              <a:t>Imagem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latin typeface="Nexa Bold" pitchFamily="50" charset="0"/>
              </a:rPr>
              <a:t>TV Digital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 err="1" smtClean="0">
                <a:latin typeface="Nexa Bold" pitchFamily="50" charset="0"/>
              </a:rPr>
              <a:t>Hd</a:t>
            </a:r>
            <a:endParaRPr lang="pt-BR" sz="2400" dirty="0" smtClean="0">
              <a:latin typeface="Nexa Bold" pitchFamily="50" charset="0"/>
            </a:endParaRP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latin typeface="Nexa Bold" pitchFamily="50" charset="0"/>
              </a:rPr>
              <a:t>AMPLO ÂNGULO DE VISÃO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 smtClean="0">
                <a:latin typeface="Nexa Bold" pitchFamily="50" charset="0"/>
              </a:rPr>
              <a:t>Frequência 60</a:t>
            </a:r>
            <a:endParaRPr lang="pt-BR" sz="2400" dirty="0">
              <a:latin typeface="Nexa Bold" pitchFamily="50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525500" y="6880830"/>
            <a:ext cx="3560979" cy="116218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rgbClr val="C8135C"/>
                </a:solidFill>
                <a:latin typeface="Nexa Bold" pitchFamily="50" charset="0"/>
              </a:rPr>
              <a:t>EXTRAS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SCREEN CAPTURE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MENU COM NOVO DESIGN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TIME MACHINE </a:t>
            </a:r>
            <a:r>
              <a:rPr lang="pt-BR" sz="2400" dirty="0" err="1">
                <a:solidFill>
                  <a:schemeClr val="bg1"/>
                </a:solidFill>
                <a:latin typeface="Nexa Bold" pitchFamily="50" charset="0"/>
              </a:rPr>
              <a:t>READy</a:t>
            </a:r>
            <a:endParaRPr lang="pt-BR" sz="24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0" name="Shape 67"/>
          <p:cNvSpPr/>
          <p:nvPr/>
        </p:nvSpPr>
        <p:spPr>
          <a:xfrm>
            <a:off x="12789051" y="171029"/>
            <a:ext cx="4214929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r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LED TV </a:t>
            </a:r>
            <a:r>
              <a:rPr lang="pt-BR" sz="2700" dirty="0" smtClean="0">
                <a:solidFill>
                  <a:schemeClr val="bg1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LJ50</a:t>
            </a:r>
            <a:endParaRPr sz="2700" dirty="0">
              <a:solidFill>
                <a:schemeClr val="bg1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55" y="353416"/>
            <a:ext cx="2107422" cy="325892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240364" y="2677027"/>
            <a:ext cx="1649823" cy="469686"/>
          </a:xfrm>
          <a:prstGeom prst="rect">
            <a:avLst/>
          </a:prstGeom>
        </p:spPr>
        <p:txBody>
          <a:bodyPr wrap="none" lIns="175583" tIns="87792" rIns="175583" bIns="87792">
            <a:spAutoFit/>
          </a:bodyPr>
          <a:lstStyle/>
          <a:p>
            <a:r>
              <a:rPr lang="pt-BR" sz="1900" dirty="0" smtClean="0">
                <a:solidFill>
                  <a:schemeClr val="bg1"/>
                </a:solidFill>
                <a:latin typeface="Nexa Bold" pitchFamily="50" charset="0"/>
              </a:rPr>
              <a:t>32LJ500B</a:t>
            </a:r>
            <a:endParaRPr lang="pt-BR" sz="1900" dirty="0">
              <a:solidFill>
                <a:schemeClr val="bg1"/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26" y="2677026"/>
            <a:ext cx="58925" cy="471341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13716000" y="5062126"/>
            <a:ext cx="3370479" cy="91596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rgbClr val="C8135C"/>
                </a:solidFill>
                <a:latin typeface="Nexa Bold" pitchFamily="50" charset="0"/>
              </a:rPr>
              <a:t>som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sistema de áudio 2.0 </a:t>
            </a:r>
            <a:r>
              <a:rPr lang="pt-BR" sz="2400" dirty="0" err="1">
                <a:solidFill>
                  <a:schemeClr val="bg1"/>
                </a:solidFill>
                <a:latin typeface="Nexa Bold" pitchFamily="50" charset="0"/>
              </a:rPr>
              <a:t>ch</a:t>
            </a: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  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 smtClean="0">
                <a:solidFill>
                  <a:schemeClr val="bg1"/>
                </a:solidFill>
                <a:latin typeface="Nexa Bold" pitchFamily="50" charset="0"/>
              </a:rPr>
              <a:t>Som envolvente 10W RMS</a:t>
            </a:r>
          </a:p>
        </p:txBody>
      </p:sp>
    </p:spTree>
    <p:extLst>
      <p:ext uri="{BB962C8B-B14F-4D97-AF65-F5344CB8AC3E}">
        <p14:creationId xmlns:p14="http://schemas.microsoft.com/office/powerpoint/2010/main" val="3967086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91"/>
            <a:ext cx="17560800" cy="989722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984" y="98047"/>
            <a:ext cx="82495" cy="83663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3792200" y="3052186"/>
            <a:ext cx="3296909" cy="14084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rgbClr val="C8135C"/>
                </a:solidFill>
                <a:latin typeface="Nexa Bold" pitchFamily="50" charset="0"/>
              </a:rPr>
              <a:t>Imagem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latin typeface="Nexa Bold" pitchFamily="50" charset="0"/>
              </a:rPr>
              <a:t>TV Digital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 err="1" smtClean="0">
                <a:latin typeface="Nexa Bold" pitchFamily="50" charset="0"/>
              </a:rPr>
              <a:t>Hd</a:t>
            </a:r>
            <a:endParaRPr lang="pt-BR" sz="2400" dirty="0" smtClean="0">
              <a:latin typeface="Nexa Bold" pitchFamily="50" charset="0"/>
            </a:endParaRP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latin typeface="Nexa Bold" pitchFamily="50" charset="0"/>
              </a:rPr>
              <a:t>AMPLO ÂNGULO DE VISÃO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 smtClean="0">
                <a:latin typeface="Nexa Bold" pitchFamily="50" charset="0"/>
              </a:rPr>
              <a:t>Frequência 120</a:t>
            </a:r>
            <a:endParaRPr lang="pt-BR" sz="2400" dirty="0">
              <a:latin typeface="Nexa Bold" pitchFamily="50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792200" y="6880830"/>
            <a:ext cx="3296909" cy="116218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rgbClr val="C8135C"/>
                </a:solidFill>
                <a:latin typeface="Nexa Bold" pitchFamily="50" charset="0"/>
              </a:rPr>
              <a:t>EXTRAS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SCREEN CAPTURE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MENU COM NOVO DESIGN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TIME MACHINE </a:t>
            </a:r>
            <a:r>
              <a:rPr lang="pt-BR" sz="2400" dirty="0" err="1">
                <a:solidFill>
                  <a:schemeClr val="bg1"/>
                </a:solidFill>
                <a:latin typeface="Nexa Bold" pitchFamily="50" charset="0"/>
              </a:rPr>
              <a:t>READy</a:t>
            </a:r>
            <a:endParaRPr lang="pt-BR" sz="24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10" name="Shape 67"/>
          <p:cNvSpPr/>
          <p:nvPr/>
        </p:nvSpPr>
        <p:spPr>
          <a:xfrm>
            <a:off x="12789051" y="171029"/>
            <a:ext cx="4214929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r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LED TV </a:t>
            </a:r>
            <a:r>
              <a:rPr lang="pt-BR" sz="2700" dirty="0" smtClean="0">
                <a:solidFill>
                  <a:schemeClr val="bg1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LJ52</a:t>
            </a:r>
            <a:endParaRPr sz="2700" dirty="0">
              <a:solidFill>
                <a:schemeClr val="bg1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164164" y="2657977"/>
            <a:ext cx="1649823" cy="469686"/>
          </a:xfrm>
          <a:prstGeom prst="rect">
            <a:avLst/>
          </a:prstGeom>
        </p:spPr>
        <p:txBody>
          <a:bodyPr wrap="none" lIns="175583" tIns="87792" rIns="175583" bIns="87792">
            <a:spAutoFit/>
          </a:bodyPr>
          <a:lstStyle/>
          <a:p>
            <a:r>
              <a:rPr lang="pt-BR" sz="1900" dirty="0" smtClean="0">
                <a:solidFill>
                  <a:schemeClr val="bg1"/>
                </a:solidFill>
                <a:latin typeface="Nexa Bold" pitchFamily="50" charset="0"/>
              </a:rPr>
              <a:t>32LJ520B</a:t>
            </a:r>
            <a:endParaRPr lang="pt-BR" sz="1900" dirty="0">
              <a:solidFill>
                <a:schemeClr val="bg1"/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26" y="2657976"/>
            <a:ext cx="58925" cy="471341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14258872" y="5686690"/>
            <a:ext cx="2830237" cy="91596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rgbClr val="C8135C"/>
                </a:solidFill>
                <a:latin typeface="Nexa Bold" pitchFamily="50" charset="0"/>
              </a:rPr>
              <a:t>som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VIRTUAL SURROUND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400" dirty="0">
                <a:solidFill>
                  <a:schemeClr val="bg1"/>
                </a:solidFill>
                <a:latin typeface="Nexa Bold" pitchFamily="50" charset="0"/>
              </a:rPr>
              <a:t>CLEAR VOICE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4759182" y="4492549"/>
            <a:ext cx="2329927" cy="91596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4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GAME TV</a:t>
            </a:r>
          </a:p>
          <a:p>
            <a:pPr algn="r"/>
            <a:r>
              <a:rPr lang="pt-BR" sz="24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3 JOGOS EMBARCADOS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55" y="353416"/>
            <a:ext cx="2107422" cy="3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2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49"/>
            <a:ext cx="17559334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984" y="98047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12789051" y="171029"/>
            <a:ext cx="4214929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r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SMART </a:t>
            </a: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TV </a:t>
            </a:r>
            <a:r>
              <a:rPr lang="pt-BR" sz="2700" dirty="0" smtClean="0">
                <a:solidFill>
                  <a:schemeClr val="bg1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LJ55</a:t>
            </a:r>
            <a:endParaRPr sz="2700" dirty="0">
              <a:solidFill>
                <a:schemeClr val="bg1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875162" y="1915027"/>
            <a:ext cx="2182020" cy="469686"/>
          </a:xfrm>
          <a:prstGeom prst="rect">
            <a:avLst/>
          </a:prstGeom>
        </p:spPr>
        <p:txBody>
          <a:bodyPr wrap="non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bg1"/>
                </a:solidFill>
                <a:latin typeface="Nexa Bold" pitchFamily="50" charset="0"/>
              </a:rPr>
              <a:t>43 / 49LJ5500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51" y="1915026"/>
            <a:ext cx="58925" cy="471341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12572190" y="3086537"/>
            <a:ext cx="4724400" cy="120322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Imagem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AMPLO ÂNGULO DE VISÃO – </a:t>
            </a:r>
            <a:r>
              <a:rPr lang="pt-BR" sz="2000" dirty="0" smtClean="0">
                <a:latin typeface="Nexa Bold" pitchFamily="50" charset="0"/>
              </a:rPr>
              <a:t>Painel </a:t>
            </a:r>
            <a:r>
              <a:rPr lang="pt-BR" sz="2000" dirty="0">
                <a:latin typeface="Nexa Bold" pitchFamily="50" charset="0"/>
              </a:rPr>
              <a:t>IPS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TV DIGITAL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FULL HD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 smtClean="0">
                <a:latin typeface="Nexa Bold" pitchFamily="50" charset="0"/>
              </a:rPr>
              <a:t> frequência 120</a:t>
            </a:r>
            <a:endParaRPr lang="pt-BR" sz="2000" dirty="0">
              <a:latin typeface="Nexa Bold" pitchFamily="50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3443626" y="4872306"/>
            <a:ext cx="3852964" cy="14084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SMART TV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 err="1" smtClean="0">
                <a:solidFill>
                  <a:schemeClr val="bg1"/>
                </a:solidFill>
                <a:latin typeface="Nexa Bold" pitchFamily="50" charset="0"/>
              </a:rPr>
              <a:t>webOS</a:t>
            </a:r>
            <a:r>
              <a:rPr lang="pt-BR" sz="2000" dirty="0" smtClean="0">
                <a:solidFill>
                  <a:schemeClr val="bg1"/>
                </a:solidFill>
                <a:latin typeface="Nexa Bold" pitchFamily="50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3.5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Live Zoom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Quick Access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Magic Mobile Connection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Time Machine </a:t>
            </a:r>
            <a:r>
              <a:rPr lang="en-US" sz="2000" dirty="0" err="1">
                <a:solidFill>
                  <a:schemeClr val="bg1"/>
                </a:solidFill>
                <a:latin typeface="Nexa Bold" pitchFamily="50" charset="0"/>
              </a:rPr>
              <a:t>READy</a:t>
            </a:r>
            <a:endParaRPr lang="pt-BR" sz="20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4535499" y="8218140"/>
            <a:ext cx="2761091" cy="79285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EXTRAS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2 HDMI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1 USB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4019991" y="6883778"/>
            <a:ext cx="3276600" cy="79285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som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Virtual Surround Plus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Music Player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29" y="140209"/>
            <a:ext cx="2104632" cy="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45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4837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984" y="98047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12789051" y="171029"/>
            <a:ext cx="4214929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r">
              <a:defRPr sz="1800"/>
            </a:pPr>
            <a:r>
              <a:rPr lang="pt-BR" sz="2700" dirty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SMART </a:t>
            </a: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TV </a:t>
            </a:r>
            <a:r>
              <a:rPr lang="pt-BR" sz="2700" dirty="0" smtClean="0">
                <a:solidFill>
                  <a:schemeClr val="bg1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LJ55</a:t>
            </a:r>
            <a:endParaRPr sz="2700" dirty="0">
              <a:solidFill>
                <a:schemeClr val="bg1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875162" y="1915027"/>
            <a:ext cx="2683759" cy="469686"/>
          </a:xfrm>
          <a:prstGeom prst="rect">
            <a:avLst/>
          </a:prstGeom>
        </p:spPr>
        <p:txBody>
          <a:bodyPr wrap="non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bg1"/>
                </a:solidFill>
                <a:latin typeface="Nexa Bold" pitchFamily="50" charset="0"/>
              </a:rPr>
              <a:t>43 / </a:t>
            </a:r>
            <a:r>
              <a:rPr lang="pt-BR" sz="1900" dirty="0" smtClean="0">
                <a:solidFill>
                  <a:schemeClr val="bg1"/>
                </a:solidFill>
                <a:latin typeface="Nexa Bold" pitchFamily="50" charset="0"/>
              </a:rPr>
              <a:t>49 / 55LJ5550</a:t>
            </a:r>
            <a:endParaRPr lang="pt-BR" sz="1900" dirty="0">
              <a:solidFill>
                <a:schemeClr val="bg1"/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51" y="1915026"/>
            <a:ext cx="58925" cy="471341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12572190" y="3086537"/>
            <a:ext cx="4724400" cy="120322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Imagem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AMPLO ÂNGULO DE VISÃO – </a:t>
            </a:r>
            <a:r>
              <a:rPr lang="pt-BR" sz="2000" dirty="0" smtClean="0">
                <a:latin typeface="Nexa Bold" pitchFamily="50" charset="0"/>
              </a:rPr>
              <a:t>Painel </a:t>
            </a:r>
            <a:r>
              <a:rPr lang="pt-BR" sz="2000" dirty="0">
                <a:latin typeface="Nexa Bold" pitchFamily="50" charset="0"/>
              </a:rPr>
              <a:t>IPS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TV DIGITAL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FULL HD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 smtClean="0">
                <a:latin typeface="Nexa Bold" pitchFamily="50" charset="0"/>
              </a:rPr>
              <a:t> frequência 120</a:t>
            </a:r>
            <a:endParaRPr lang="pt-BR" sz="2000" dirty="0">
              <a:latin typeface="Nexa Bold" pitchFamily="50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3443626" y="4872306"/>
            <a:ext cx="3852964" cy="14084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SMART TV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WEBOS 3.5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Live Zoom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Quick Access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Magic Mobile Connection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Time Machine </a:t>
            </a:r>
            <a:r>
              <a:rPr lang="en-US" sz="2000" dirty="0" err="1">
                <a:solidFill>
                  <a:schemeClr val="bg1"/>
                </a:solidFill>
                <a:latin typeface="Nexa Bold" pitchFamily="50" charset="0"/>
              </a:rPr>
              <a:t>READy</a:t>
            </a:r>
            <a:endParaRPr lang="pt-BR" sz="20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4535499" y="8218140"/>
            <a:ext cx="2761091" cy="79285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EXTRAS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2 HDMI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1 USB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4019991" y="6883778"/>
            <a:ext cx="3276600" cy="79285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som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Virtual Surround Plus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Music Player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29" y="140209"/>
            <a:ext cx="2104632" cy="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04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050"/>
            <a:ext cx="17559334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984" y="98047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12789051" y="171029"/>
            <a:ext cx="4214929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r">
              <a:defRPr sz="1800"/>
            </a:pPr>
            <a:r>
              <a:rPr lang="pt-BR" sz="2700" dirty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SMART </a:t>
            </a: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TV </a:t>
            </a:r>
            <a:r>
              <a:rPr lang="pt-BR" sz="2700" dirty="0" smtClean="0">
                <a:solidFill>
                  <a:schemeClr val="bg1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LJ55</a:t>
            </a:r>
            <a:endParaRPr sz="2700" dirty="0">
              <a:solidFill>
                <a:schemeClr val="bg1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244813" y="2615197"/>
            <a:ext cx="1633792" cy="469686"/>
          </a:xfrm>
          <a:prstGeom prst="rect">
            <a:avLst/>
          </a:prstGeom>
        </p:spPr>
        <p:txBody>
          <a:bodyPr wrap="non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bg1"/>
                </a:solidFill>
                <a:latin typeface="Nexa Bold" pitchFamily="50" charset="0"/>
              </a:rPr>
              <a:t>32LJ550B</a:t>
            </a:r>
            <a:endParaRPr lang="pt-BR" sz="1900" dirty="0">
              <a:solidFill>
                <a:schemeClr val="bg1"/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02" y="2615196"/>
            <a:ext cx="58925" cy="471341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12572190" y="3086537"/>
            <a:ext cx="4724400" cy="120322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Imagem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AMPLO ÂNGULO DE VISÃO 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TV DIGITAL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 smtClean="0">
                <a:latin typeface="Nexa Bold" pitchFamily="50" charset="0"/>
              </a:rPr>
              <a:t>HD</a:t>
            </a:r>
            <a:endParaRPr lang="pt-BR" sz="2000" dirty="0">
              <a:latin typeface="Nexa Bold" pitchFamily="50" charset="0"/>
            </a:endParaRP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 smtClean="0">
                <a:latin typeface="Nexa Bold" pitchFamily="50" charset="0"/>
              </a:rPr>
              <a:t> frequência </a:t>
            </a:r>
            <a:r>
              <a:rPr lang="pt-BR" sz="2000" dirty="0" smtClean="0">
                <a:latin typeface="Nexa Bold" pitchFamily="50" charset="0"/>
              </a:rPr>
              <a:t>60</a:t>
            </a:r>
            <a:endParaRPr lang="pt-BR" sz="2000" dirty="0">
              <a:latin typeface="Nexa Bold" pitchFamily="50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3443626" y="4872306"/>
            <a:ext cx="3852964" cy="14084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SMART TV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WEBOS 3.5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Live Zoom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Quick Access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Magic Mobile Connection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Time Machine </a:t>
            </a:r>
            <a:r>
              <a:rPr lang="en-US" sz="2000" dirty="0" err="1">
                <a:solidFill>
                  <a:schemeClr val="bg1"/>
                </a:solidFill>
                <a:latin typeface="Nexa Bold" pitchFamily="50" charset="0"/>
              </a:rPr>
              <a:t>READy</a:t>
            </a:r>
            <a:endParaRPr lang="pt-BR" sz="20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4535499" y="8218140"/>
            <a:ext cx="2761091" cy="79285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EXTRAS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2 HDMI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1 USB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4019991" y="6883778"/>
            <a:ext cx="3276600" cy="79285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som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Virtual Surround Plus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Music Player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29" y="140209"/>
            <a:ext cx="2104632" cy="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68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455"/>
            <a:ext cx="17559338" cy="989640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984" y="98047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12789051" y="171029"/>
            <a:ext cx="4214929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r">
              <a:defRPr sz="1800"/>
            </a:pPr>
            <a:r>
              <a:rPr lang="pt-BR" sz="2700" dirty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SMART </a:t>
            </a: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TV </a:t>
            </a:r>
            <a:r>
              <a:rPr lang="pt-BR" sz="2700" dirty="0" smtClean="0">
                <a:solidFill>
                  <a:schemeClr val="bg1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LJ60</a:t>
            </a:r>
            <a:endParaRPr sz="2700" dirty="0">
              <a:solidFill>
                <a:schemeClr val="bg1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244813" y="2615197"/>
            <a:ext cx="1657837" cy="469686"/>
          </a:xfrm>
          <a:prstGeom prst="rect">
            <a:avLst/>
          </a:prstGeom>
        </p:spPr>
        <p:txBody>
          <a:bodyPr wrap="none" lIns="175583" tIns="87792" rIns="175583" bIns="87792">
            <a:spAutoFit/>
          </a:bodyPr>
          <a:lstStyle/>
          <a:p>
            <a:pPr algn="l"/>
            <a:r>
              <a:rPr lang="pt-BR" sz="1900" dirty="0" smtClean="0">
                <a:solidFill>
                  <a:schemeClr val="bg1"/>
                </a:solidFill>
                <a:latin typeface="Nexa Bold" pitchFamily="50" charset="0"/>
              </a:rPr>
              <a:t>32LJ600B</a:t>
            </a:r>
            <a:endParaRPr lang="pt-BR" sz="1900" dirty="0">
              <a:solidFill>
                <a:schemeClr val="bg1"/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02" y="2615196"/>
            <a:ext cx="58925" cy="471341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12572190" y="3086537"/>
            <a:ext cx="4724400" cy="120322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Imagem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AMPLO ÂNGULO DE VISÃO 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latin typeface="Nexa Bold" pitchFamily="50" charset="0"/>
              </a:rPr>
              <a:t>TV DIGITAL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 smtClean="0">
                <a:latin typeface="Nexa Bold" pitchFamily="50" charset="0"/>
              </a:rPr>
              <a:t>HD</a:t>
            </a:r>
            <a:endParaRPr lang="pt-BR" sz="2000" dirty="0">
              <a:latin typeface="Nexa Bold" pitchFamily="50" charset="0"/>
            </a:endParaRP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 smtClean="0">
                <a:latin typeface="Nexa Bold" pitchFamily="50" charset="0"/>
              </a:rPr>
              <a:t> frequência </a:t>
            </a:r>
            <a:r>
              <a:rPr lang="pt-BR" sz="2000" dirty="0" smtClean="0">
                <a:latin typeface="Nexa Bold" pitchFamily="50" charset="0"/>
              </a:rPr>
              <a:t>120</a:t>
            </a:r>
            <a:endParaRPr lang="pt-BR" sz="2000" dirty="0">
              <a:latin typeface="Nexa Bold" pitchFamily="50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3443626" y="4872306"/>
            <a:ext cx="3852964" cy="14084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SMART TV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WEBOS 3.5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Live Zoom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Quick Access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Magic Mobile Connection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en-US" sz="2000" dirty="0">
                <a:solidFill>
                  <a:schemeClr val="bg1"/>
                </a:solidFill>
                <a:latin typeface="Nexa Bold" pitchFamily="50" charset="0"/>
              </a:rPr>
              <a:t>Time Machine </a:t>
            </a:r>
            <a:r>
              <a:rPr lang="en-US" sz="2000" dirty="0" err="1">
                <a:solidFill>
                  <a:schemeClr val="bg1"/>
                </a:solidFill>
                <a:latin typeface="Nexa Bold" pitchFamily="50" charset="0"/>
              </a:rPr>
              <a:t>READy</a:t>
            </a:r>
            <a:endParaRPr lang="pt-BR" sz="2000" dirty="0">
              <a:solidFill>
                <a:schemeClr val="bg1"/>
              </a:solidFill>
              <a:latin typeface="Nexa Bold" pitchFamily="50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4535499" y="8218140"/>
            <a:ext cx="2761091" cy="79285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EXTRAS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2 HDMI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1 USB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4019991" y="6883778"/>
            <a:ext cx="3276600" cy="79285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175583" tIns="87792" rIns="175583" bIns="87792">
            <a:spAutoFit/>
          </a:bodyPr>
          <a:lstStyle/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rgbClr val="C8135C"/>
                </a:solidFill>
                <a:latin typeface="Nexa Bold" pitchFamily="50" charset="0"/>
              </a:rPr>
              <a:t>som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Virtual Surround Plus</a:t>
            </a:r>
          </a:p>
          <a:p>
            <a:pPr algn="r">
              <a:defRPr b="1" cap="all" baseline="25359">
                <a:solidFill>
                  <a:srgbClr val="FFFFFF"/>
                </a:solidFill>
                <a:latin typeface="Orkney"/>
                <a:ea typeface="Orkney"/>
                <a:cs typeface="Orkney"/>
                <a:sym typeface="Orkney"/>
              </a:defRPr>
            </a:pPr>
            <a:r>
              <a:rPr lang="pt-BR" sz="2000" dirty="0">
                <a:solidFill>
                  <a:schemeClr val="bg1"/>
                </a:solidFill>
                <a:latin typeface="Nexa Bold" pitchFamily="50" charset="0"/>
              </a:rPr>
              <a:t>Music Player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29" y="140209"/>
            <a:ext cx="2104632" cy="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38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94"/>
            <a:ext cx="17559338" cy="989640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UJ63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953134" y="1938921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43 / 49  / </a:t>
            </a:r>
            <a:r>
              <a:rPr lang="pt-B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55 / 60UJ6300</a:t>
            </a:r>
            <a:endParaRPr lang="pt-BR" sz="1900" dirty="0">
              <a:solidFill>
                <a:schemeClr val="tx1">
                  <a:lumMod val="50000"/>
                  <a:lumOff val="50000"/>
                </a:schemeClr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72" y="1938921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2208624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80%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VISÃO –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Painel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IPS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Local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Luminância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55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”  / 60”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120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757218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SMART 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3.5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Player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13629480" y="7891646"/>
            <a:ext cx="3667110" cy="1305813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3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 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080110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som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wireless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</p:spTree>
    <p:extLst>
      <p:ext uri="{BB962C8B-B14F-4D97-AF65-F5344CB8AC3E}">
        <p14:creationId xmlns:p14="http://schemas.microsoft.com/office/powerpoint/2010/main" val="2092197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93"/>
            <a:ext cx="17559335" cy="98964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6" y="171029"/>
            <a:ext cx="82495" cy="836630"/>
          </a:xfrm>
          <a:prstGeom prst="rect">
            <a:avLst/>
          </a:prstGeom>
        </p:spPr>
      </p:pic>
      <p:sp>
        <p:nvSpPr>
          <p:cNvPr id="10" name="Shape 67"/>
          <p:cNvSpPr/>
          <p:nvPr/>
        </p:nvSpPr>
        <p:spPr>
          <a:xfrm>
            <a:off x="413272" y="244008"/>
            <a:ext cx="1629538" cy="690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7173" tIns="137173" rIns="137173" bIns="137173" anchor="ctr">
            <a:spAutoFit/>
          </a:bodyPr>
          <a:lstStyle/>
          <a:p>
            <a:pPr lvl="0" algn="l">
              <a:defRPr sz="1800"/>
            </a:pPr>
            <a:r>
              <a:rPr lang="pt-BR" sz="2700" dirty="0" smtClean="0">
                <a:solidFill>
                  <a:srgbClr val="C8135C"/>
                </a:solidFill>
                <a:latin typeface="Nexa Bold" pitchFamily="50" charset="0"/>
                <a:ea typeface="SamsungSmart_Latin Light" panose="020B0304040201020203" pitchFamily="34" charset="0"/>
                <a:cs typeface="SamsungSmart_Latin Light" panose="020B0304040201020203" pitchFamily="34" charset="0"/>
                <a:sym typeface="Nexa Bold"/>
              </a:rPr>
              <a:t>UJ65</a:t>
            </a:r>
            <a:endParaRPr sz="2700" dirty="0">
              <a:solidFill>
                <a:srgbClr val="C8135C"/>
              </a:solidFill>
              <a:latin typeface="Nexa Bold" pitchFamily="50" charset="0"/>
              <a:ea typeface="SamsungSmart_Latin Light" panose="020B0304040201020203" pitchFamily="34" charset="0"/>
              <a:cs typeface="SamsungSmart_Latin Light" panose="020B0304040201020203" pitchFamily="34" charset="0"/>
              <a:sym typeface="Nexa Bold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016634" y="2104021"/>
            <a:ext cx="3827329" cy="469686"/>
          </a:xfrm>
          <a:prstGeom prst="rect">
            <a:avLst/>
          </a:prstGeom>
        </p:spPr>
        <p:txBody>
          <a:bodyPr wrap="square" lIns="175583" tIns="87792" rIns="175583" bIns="87792">
            <a:spAutoFit/>
          </a:bodyPr>
          <a:lstStyle/>
          <a:p>
            <a:pPr algn="l"/>
            <a:r>
              <a:rPr lang="pt-BR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43 / </a:t>
            </a:r>
            <a:r>
              <a:rPr lang="pt-B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xa Bold" pitchFamily="50" charset="0"/>
              </a:rPr>
              <a:t>49UJ6525</a:t>
            </a:r>
            <a:endParaRPr lang="pt-BR" sz="1900" dirty="0">
              <a:solidFill>
                <a:schemeClr val="tx1">
                  <a:lumMod val="50000"/>
                  <a:lumOff val="50000"/>
                </a:schemeClr>
              </a:solidFill>
              <a:latin typeface="Nexa Bold" pitchFamily="50" charset="0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72" y="2104021"/>
            <a:ext cx="58925" cy="471341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12789051" y="1712967"/>
            <a:ext cx="4507539" cy="1982921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Imagem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HD 4K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4K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Upscaler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HDR 10 / HDR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Effect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Wide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Color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GamuT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 DCI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84%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AMPLO ÂNGULO DE VISÃO –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Painel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IPS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Local </a:t>
            </a:r>
            <a:r>
              <a:rPr lang="pt-BR" sz="2200" b="1" cap="all" baseline="25359" dirty="0" err="1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Dimming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frequência 120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3352543" y="4449635"/>
            <a:ext cx="3944047" cy="1757218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SMART TV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WEBOS 3.5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Live Zoom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Quick Access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Magic Mobile Connection</a:t>
            </a:r>
          </a:p>
          <a:p>
            <a:pPr algn="r"/>
            <a:r>
              <a:rPr lang="en-US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Time Machine READY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Music Player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13629480" y="7891646"/>
            <a:ext cx="3667110" cy="1305813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EXTRAS</a:t>
            </a:r>
          </a:p>
          <a:p>
            <a:pPr algn="r"/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4 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HDMI 2.0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2 USB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1 saída digital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óptica</a:t>
            </a: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Quad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smtClean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Core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4202383" y="6509194"/>
            <a:ext cx="3094207" cy="1080110"/>
          </a:xfrm>
          <a:prstGeom prst="rect">
            <a:avLst/>
          </a:prstGeom>
          <a:effectLst/>
        </p:spPr>
        <p:txBody>
          <a:bodyPr wrap="square" lIns="175583" tIns="87792" rIns="175583" bIns="87792">
            <a:spAutoFit/>
          </a:bodyPr>
          <a:lstStyle/>
          <a:p>
            <a:pPr algn="r"/>
            <a:r>
              <a:rPr lang="pt-BR" sz="2200" b="1" cap="all" baseline="25359" dirty="0">
                <a:solidFill>
                  <a:srgbClr val="C8135C"/>
                </a:solidFill>
                <a:latin typeface="Nexa Bold" pitchFamily="50" charset="0"/>
                <a:ea typeface="Orkney"/>
                <a:cs typeface="Orkney"/>
              </a:rPr>
              <a:t>som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Ultra Surround</a:t>
            </a:r>
          </a:p>
          <a:p>
            <a:pPr algn="r"/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Modo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Smart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  <a:p>
            <a:pPr algn="r"/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Sound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</a:t>
            </a:r>
            <a:r>
              <a:rPr lang="pt-BR" sz="2200" b="1" cap="all" baseline="25359" dirty="0" err="1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Sync</a:t>
            </a:r>
            <a:r>
              <a:rPr lang="pt-BR" sz="2200" b="1" cap="all" baseline="25359" dirty="0">
                <a:solidFill>
                  <a:schemeClr val="bg1"/>
                </a:solidFill>
                <a:latin typeface="Nexa Bold" pitchFamily="50" charset="0"/>
                <a:ea typeface="Orkney"/>
                <a:cs typeface="Orkney"/>
              </a:rPr>
              <a:t> wireless</a:t>
            </a:r>
            <a:endParaRPr lang="pt-BR" sz="2200" b="1" cap="all" baseline="25359" dirty="0">
              <a:solidFill>
                <a:schemeClr val="bg1"/>
              </a:solidFill>
              <a:latin typeface="Nexa Bold" pitchFamily="50" charset="0"/>
              <a:ea typeface="Orkney"/>
              <a:cs typeface="Orkney"/>
            </a:endParaRPr>
          </a:p>
        </p:txBody>
      </p:sp>
    </p:spTree>
    <p:extLst>
      <p:ext uri="{BB962C8B-B14F-4D97-AF65-F5344CB8AC3E}">
        <p14:creationId xmlns:p14="http://schemas.microsoft.com/office/powerpoint/2010/main" val="4222284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12819</TotalTime>
  <Words>1181</Words>
  <Application>Microsoft Office PowerPoint</Application>
  <PresentationFormat>Personalizar</PresentationFormat>
  <Paragraphs>461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Calibri Light</vt:lpstr>
      <vt:lpstr>Helvetica Light</vt:lpstr>
      <vt:lpstr>Helvetica Neue</vt:lpstr>
      <vt:lpstr>Nexa Bold</vt:lpstr>
      <vt:lpstr>Orkney</vt:lpstr>
      <vt:lpstr>SamsungSmart_Latin Light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LuisOtavio</dc:creator>
  <cp:lastModifiedBy>Luis Otavio</cp:lastModifiedBy>
  <cp:revision>289</cp:revision>
  <dcterms:modified xsi:type="dcterms:W3CDTF">2017-08-18T10:58:40Z</dcterms:modified>
</cp:coreProperties>
</file>